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3"/>
    <p:sldId id="258" r:id="rId4"/>
    <p:sldId id="259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271" r:id="rId23"/>
    <p:sldId id="270" r:id="rId24"/>
    <p:sldId id="272" r:id="rId25"/>
    <p:sldId id="274" r:id="rId26"/>
    <p:sldId id="275" r:id="rId27"/>
    <p:sldId id="276" r:id="rId28"/>
    <p:sldId id="277" r:id="rId29"/>
    <p:sldId id="279" r:id="rId30"/>
    <p:sldId id="278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289" r:id="rId40"/>
    <p:sldId id="291" r:id="rId41"/>
    <p:sldId id="292" r:id="rId42"/>
    <p:sldId id="293" r:id="rId43"/>
    <p:sldId id="294" r:id="rId44"/>
    <p:sldId id="295" r:id="rId45"/>
    <p:sldId id="299" r:id="rId46"/>
    <p:sldId id="300" r:id="rId47"/>
    <p:sldId id="297" r:id="rId48"/>
    <p:sldId id="296" r:id="rId49"/>
    <p:sldId id="298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3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990" y="-432"/>
      </p:cViewPr>
      <p:guideLst>
        <p:guide orient="horz" pos="2160"/>
        <p:guide pos="3840"/>
        <p:guide pos="688"/>
        <p:guide pos="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notesMaster" Target="notesMasters/notesMaster1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3F736-894A-4582-A26B-012E042265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DC26-A416-4B70-BA3A-1E88D439AF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jpe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8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9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8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9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microsoft.com/office/2007/relationships/hdphoto" Target="../media/image46.wdp"/><Relationship Id="rId5" Type="http://schemas.openxmlformats.org/officeDocument/2006/relationships/image" Target="../media/image45.png"/><Relationship Id="rId4" Type="http://schemas.openxmlformats.org/officeDocument/2006/relationships/tags" Target="../tags/tag1.xml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4" Type="http://schemas.openxmlformats.org/officeDocument/2006/relationships/tags" Target="../tags/tag2.xml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5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66" y="966469"/>
            <a:ext cx="4967628" cy="49576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78" y="0"/>
            <a:ext cx="4967628" cy="2989943"/>
          </a:xfrm>
          <a:prstGeom prst="rect">
            <a:avLst/>
          </a:prstGeom>
        </p:spPr>
      </p:pic>
      <p:pic>
        <p:nvPicPr>
          <p:cNvPr id="17" name="图片 16" descr="图片包含 蛋糕, 桌子, 生日, 装饰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5"/>
          <a:stretch>
            <a:fillRect/>
          </a:stretch>
        </p:blipFill>
        <p:spPr>
          <a:xfrm>
            <a:off x="-1" y="3868056"/>
            <a:ext cx="12192000" cy="298994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-1" y="1575783"/>
            <a:ext cx="7082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pc="-30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春节前安全</a:t>
            </a:r>
            <a:r>
              <a:rPr lang="zh-CN" altLang="en-US" sz="8000" spc="-300" dirty="0">
                <a:solidFill>
                  <a:schemeClr val="accent4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培训</a:t>
            </a:r>
            <a:endParaRPr lang="zh-CN" altLang="en-US" sz="8000" spc="-300" dirty="0">
              <a:solidFill>
                <a:schemeClr val="accent4">
                  <a:lumMod val="40000"/>
                  <a:lumOff val="6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88894" y="2433410"/>
            <a:ext cx="3077028" cy="252548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endParaRPr lang="en-US" altLang="zh-CN" sz="3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虎年大吉</a:t>
            </a:r>
            <a:endParaRPr lang="en-US" altLang="zh-CN" sz="3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虎虎生威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个人防护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50974" y="2326957"/>
            <a:ext cx="9623425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獅尾B2宋朝-Bold" panose="02000A03000000000000" pitchFamily="2" charset="-122"/>
                <a:ea typeface="獅尾B2宋朝-Bold" panose="02000A03000000000000" pitchFamily="2" charset="-122"/>
                <a:cs typeface="胡晓波男神体2.0" panose="02010600030101010101" pitchFamily="50" charset="0"/>
              </a:defRPr>
            </a:lvl1pPr>
          </a:lstStyle>
          <a:p>
            <a:pPr algn="just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1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）不管是一次性口罩，还是医用口罩，都是有正反面的。就拿一次性口罩来说，大部分颜色深的是正面，正面应该朝外，具体请阅读口罩包装上的说明书；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50974" y="3238722"/>
            <a:ext cx="6353556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獅尾B2宋朝-Bold" panose="02000A03000000000000" pitchFamily="2" charset="-122"/>
                <a:ea typeface="獅尾B2宋朝-Bold" panose="02000A03000000000000" pitchFamily="2" charset="-122"/>
                <a:cs typeface="胡晓波男神体2.0" panose="02010600030101010101" pitchFamily="50" charset="0"/>
              </a:defRPr>
            </a:lvl1pPr>
          </a:lstStyle>
          <a:p>
            <a:pPr algn="just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）注意带有金属条的部分应该在口罩的上方，不要戴反了。分清楚口罩的正面、反面、上端、下端后，先将手洗干净，确定口罩是否正确之后，将两端的绳子挂在耳朵上；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50974" y="4455194"/>
            <a:ext cx="6365792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獅尾B2宋朝-Bold" panose="02000A03000000000000" pitchFamily="2" charset="-122"/>
                <a:ea typeface="獅尾B2宋朝-Bold" panose="02000A03000000000000" pitchFamily="2" charset="-122"/>
                <a:cs typeface="胡晓波男神体2.0" panose="02010600030101010101" pitchFamily="50" charset="0"/>
              </a:defRPr>
            </a:lvl1pPr>
          </a:lstStyle>
          <a:p>
            <a:pPr algn="just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3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）将口罩佩戴完毕后，需要用双手压紧鼻梁两侧的金属条，使口罩上端紧贴鼻梁，然后向下拉伸口罩，使口罩不留有褶皱，最好覆盖住鼻子和嘴巴。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41825" y="2526480"/>
            <a:ext cx="3692009" cy="369200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95965" y="1774305"/>
            <a:ext cx="2359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正确使用口罩</a:t>
            </a:r>
            <a:endParaRPr lang="zh-CN" altLang="en-US" dirty="0">
              <a:cs typeface="Verdana" panose="020B06040305040402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86181" y="1726428"/>
            <a:ext cx="3538575" cy="509542"/>
            <a:chOff x="1216927" y="-624959"/>
            <a:chExt cx="3538575" cy="509542"/>
          </a:xfrm>
        </p:grpSpPr>
        <p:grpSp>
          <p:nvGrpSpPr>
            <p:cNvPr id="14" name="组合 13"/>
            <p:cNvGrpSpPr/>
            <p:nvPr/>
          </p:nvGrpSpPr>
          <p:grpSpPr>
            <a:xfrm>
              <a:off x="1297876" y="-596285"/>
              <a:ext cx="3457626" cy="480868"/>
              <a:chOff x="1888793" y="3261512"/>
              <a:chExt cx="5305047" cy="737039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1888793" y="3261512"/>
                <a:ext cx="5305047" cy="737039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1978954" y="3327278"/>
                <a:ext cx="684116" cy="605506"/>
              </a:xfrm>
              <a:prstGeom prst="roundRect">
                <a:avLst>
                  <a:gd name="adj" fmla="val 50000"/>
                </a:avLst>
              </a:prstGeom>
              <a:solidFill>
                <a:srgbClr val="DA18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216927" y="-624959"/>
              <a:ext cx="725304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三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其他要求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50974" y="2089648"/>
            <a:ext cx="5870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密切关注最新公布的全国疫情风险信息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450974" y="2910171"/>
            <a:ext cx="5305426" cy="21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目前我国境内大部分地区均为疫情低风险地区，但仍有部分地区出现新冠肺炎本土疫情。建议公众制定出行计划时尽量避免前往国内中、高风险地区。如确需前往中、高风险地区，要按防疫要求落实往返地健康管理措施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" b="98921" l="7883" r="89865">
                        <a14:foregroundMark x1="19595" y1="50719" x2="19595" y2="50719"/>
                        <a14:foregroundMark x1="73423" y1="79496" x2="73423" y2="79496"/>
                        <a14:foregroundMark x1="57207" y1="94604" x2="57207" y2="94604"/>
                      </a14:backgroundRemoval>
                    </a14:imgEffect>
                  </a14:imgLayer>
                </a14:imgProps>
              </a:ext>
            </a:extLst>
          </a:blip>
          <a:srcRect l="6598" r="16266"/>
          <a:stretch>
            <a:fillRect/>
          </a:stretch>
        </p:blipFill>
        <p:spPr>
          <a:xfrm>
            <a:off x="6756400" y="1981200"/>
            <a:ext cx="4546600" cy="36872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其他要求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09213" y="2542627"/>
            <a:ext cx="6358329" cy="913433"/>
            <a:chOff x="1113985" y="2222446"/>
            <a:chExt cx="6358329" cy="698316"/>
          </a:xfrm>
        </p:grpSpPr>
        <p:grpSp>
          <p:nvGrpSpPr>
            <p:cNvPr id="15" name="组合 14"/>
            <p:cNvGrpSpPr/>
            <p:nvPr/>
          </p:nvGrpSpPr>
          <p:grpSpPr>
            <a:xfrm>
              <a:off x="1113985" y="2222446"/>
              <a:ext cx="6358329" cy="698316"/>
              <a:chOff x="1888793" y="3261512"/>
              <a:chExt cx="5135730" cy="737039"/>
            </a:xfrm>
          </p:grpSpPr>
          <p:sp>
            <p:nvSpPr>
              <p:cNvPr id="19" name="矩形: 圆角 18"/>
              <p:cNvSpPr/>
              <p:nvPr/>
            </p:nvSpPr>
            <p:spPr>
              <a:xfrm>
                <a:off x="1888793" y="3261512"/>
                <a:ext cx="5135730" cy="737039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DA18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1978954" y="3327278"/>
                <a:ext cx="883749" cy="605506"/>
              </a:xfrm>
              <a:prstGeom prst="roundRect">
                <a:avLst>
                  <a:gd name="adj" fmla="val 50000"/>
                </a:avLst>
              </a:prstGeom>
              <a:solidFill>
                <a:srgbClr val="DA18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316584" y="2318756"/>
              <a:ext cx="870846" cy="422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拜年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31366" y="2284757"/>
              <a:ext cx="5040948" cy="60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Verdana" panose="020B0604030504040204" charset="0"/>
                </a:rPr>
                <a:t>提倡微信、电话、视频拜年的新风尚，减少人员流动与聚集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Verdana" panose="020B0604030504040204" charset="0"/>
                </a:rPr>
                <a:t>;</a:t>
              </a: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Verdana" panose="020B0604030504040204" charset="0"/>
                </a:rPr>
                <a:t>避免远距离长途旅行或探亲，降低出行风险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309213" y="4093603"/>
            <a:ext cx="6358329" cy="913433"/>
            <a:chOff x="1113985" y="2222446"/>
            <a:chExt cx="6358329" cy="698316"/>
          </a:xfrm>
        </p:grpSpPr>
        <p:grpSp>
          <p:nvGrpSpPr>
            <p:cNvPr id="22" name="组合 21"/>
            <p:cNvGrpSpPr/>
            <p:nvPr/>
          </p:nvGrpSpPr>
          <p:grpSpPr>
            <a:xfrm>
              <a:off x="1113985" y="2222446"/>
              <a:ext cx="6358329" cy="698316"/>
              <a:chOff x="1888793" y="3261512"/>
              <a:chExt cx="5135730" cy="737039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1888793" y="3261512"/>
                <a:ext cx="5135730" cy="737039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DA18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矩形: 圆角 25"/>
              <p:cNvSpPr/>
              <p:nvPr/>
            </p:nvSpPr>
            <p:spPr>
              <a:xfrm>
                <a:off x="1978954" y="3327278"/>
                <a:ext cx="883749" cy="605506"/>
              </a:xfrm>
              <a:prstGeom prst="roundRect">
                <a:avLst>
                  <a:gd name="adj" fmla="val 50000"/>
                </a:avLst>
              </a:prstGeom>
              <a:solidFill>
                <a:srgbClr val="DA18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316584" y="2318756"/>
              <a:ext cx="870846" cy="422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聚餐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431366" y="2284757"/>
              <a:ext cx="5040948" cy="60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Verdana" panose="020B0604030504040204" charset="0"/>
                </a:rPr>
                <a:t>家庭聚餐尽量在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Verdana" panose="020B0604030504040204" charset="0"/>
                </a:rPr>
                <a:t>10</a:t>
              </a: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Verdana" panose="020B0604030504040204" charset="0"/>
                </a:rPr>
                <a:t>人以内，不大办酒席，不举办、不参与大型聚集性活动。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427437" y="3276024"/>
            <a:ext cx="2569781" cy="19273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226166" y="1882902"/>
            <a:ext cx="2771052" cy="207828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77488" y="1730255"/>
            <a:ext cx="2518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少聚集不扎堆</a:t>
            </a:r>
            <a:endParaRPr lang="zh-CN" altLang="en-US" dirty="0">
              <a:cs typeface="Verdana" panose="020B06040305040402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7" y="508000"/>
            <a:ext cx="3232266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6904" y="4241800"/>
            <a:ext cx="633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节前检查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59827" y="928090"/>
            <a:ext cx="18723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zh-CN" altLang="en-US" sz="16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节前检查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58" y="634180"/>
            <a:ext cx="3784890" cy="5674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450975" y="1922354"/>
            <a:ext cx="6311383" cy="17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节前， 职工思想比较活跃， 精力易分散， 是生产事故的易发期和敏感期。 要牢固树立“以人为本、 安全第一” 的思想，本着“先安全后生产， 不安全不生产” 的原则， 认真做好安全检查和员工节前安全教育工作。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50975" y="3873500"/>
            <a:ext cx="63113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加强安全生产检查，防止违章行为发生，确保安全生产受控。要</a:t>
            </a:r>
            <a:r>
              <a:rPr lang="zh-CN" altLang="en-US" dirty="0" smtClean="0"/>
              <a:t>利用设备停车前一段</a:t>
            </a:r>
            <a:r>
              <a:rPr lang="zh-CN" altLang="en-US" dirty="0"/>
              <a:t>时间开展好节前的职工安全教育。要密切关注职工思想动态，做好思想工作，尽力帮助员工解决生产和生活中存在的困难。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节日值班安排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80230" y="1749411"/>
            <a:ext cx="82731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dirty="0"/>
              <a:t>1</a:t>
            </a:r>
            <a:r>
              <a:rPr lang="zh-CN" altLang="en-US" sz="2400" dirty="0"/>
              <a:t>、值班实行分级、轮流值班的原则，值班人员</a:t>
            </a:r>
            <a:r>
              <a:rPr lang="zh-CN" altLang="en-US" sz="2400" dirty="0" smtClean="0"/>
              <a:t>由总</a:t>
            </a:r>
            <a:r>
              <a:rPr lang="zh-CN" altLang="en-US" sz="2400" dirty="0"/>
              <a:t>值班</a:t>
            </a:r>
            <a:r>
              <a:rPr lang="zh-CN" altLang="en-US" sz="2400" dirty="0" smtClean="0"/>
              <a:t>（值班长）</a:t>
            </a:r>
            <a:r>
              <a:rPr lang="zh-CN" altLang="en-US" sz="2400" dirty="0"/>
              <a:t>、安全关键控制点值班人员（保安</a:t>
            </a:r>
            <a:r>
              <a:rPr lang="zh-CN" altLang="en-US" sz="2400" dirty="0" smtClean="0"/>
              <a:t>）等人员组成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、总值班对值班期间的工厂安全生产负主要责任，值班期间出现事故，承担现场应急指挥的角色。</a:t>
            </a:r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、值班</a:t>
            </a:r>
            <a:r>
              <a:rPr lang="zh-CN" altLang="en-US" sz="2400" dirty="0" smtClean="0"/>
              <a:t>人员不容许迟到、早退，特殊情况需经公司领导批准。</a:t>
            </a:r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、值班人员办公</a:t>
            </a:r>
            <a:r>
              <a:rPr lang="zh-CN" altLang="en-US" sz="2400" dirty="0" smtClean="0"/>
              <a:t>地点设巡检室及中控室。</a:t>
            </a:r>
            <a:endParaRPr lang="zh-CN" altLang="en-US" sz="2400" dirty="0"/>
          </a:p>
          <a:p>
            <a:r>
              <a:rPr lang="en-US" altLang="zh-CN" sz="2400" dirty="0" smtClean="0"/>
              <a:t>5</a:t>
            </a:r>
            <a:r>
              <a:rPr lang="zh-CN" altLang="en-US" sz="2400" dirty="0" smtClean="0"/>
              <a:t>、</a:t>
            </a:r>
            <a:r>
              <a:rPr lang="zh-CN" altLang="en-US" sz="2400" dirty="0"/>
              <a:t>值班人员值班期间必须驻厂，手机、电话必须保持畅通。</a:t>
            </a:r>
            <a:endParaRPr lang="zh-CN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8" r="14785"/>
          <a:stretch>
            <a:fillRect/>
          </a:stretch>
        </p:blipFill>
        <p:spPr bwMode="auto">
          <a:xfrm>
            <a:off x="943429" y="1892300"/>
            <a:ext cx="2216150" cy="39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43429" y="1892300"/>
            <a:ext cx="2232478" cy="3927929"/>
          </a:xfrm>
          <a:prstGeom prst="rect">
            <a:avLst/>
          </a:prstGeom>
          <a:solidFill>
            <a:srgbClr val="C0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44411" y="2078892"/>
            <a:ext cx="10305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节日期间值班要求</a:t>
            </a:r>
            <a:endParaRPr lang="zh-CN" altLang="en-US" sz="28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节前检查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272012" y="2099411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272012" y="3055026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72012" y="4010641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272012" y="4966255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994003" y="2060067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994003" y="3015682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994003" y="3971297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994003" y="4926911"/>
            <a:ext cx="619916" cy="6199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73036" y="312860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办公楼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802704" y="413505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膨润土车间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872666" y="5091547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人员在岗情况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12716" y="4126735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56237" y="5091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化验室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99756" y="316192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矿粉车间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056234" y="2185359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配电房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880236" y="220931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r">
              <a:buClr>
                <a:srgbClr val="00B0F0"/>
              </a:buClr>
              <a:buSzPct val="100000"/>
            </a:pP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材料库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57905" y="2209314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57905" y="3174067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3344611" y="4126735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357904" y="5076158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8079896" y="2168916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8079896" y="3142248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8079896" y="4070460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8079896" y="5060769"/>
            <a:ext cx="44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8</a:t>
            </a:r>
            <a:endParaRPr lang="zh-CN" altLang="en-US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37" y="2250468"/>
            <a:ext cx="3232266" cy="32258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4769190" y="3535769"/>
            <a:ext cx="2646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消防重点部位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节前检查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40" name="矩形: 圆角 39"/>
          <p:cNvSpPr/>
          <p:nvPr/>
        </p:nvSpPr>
        <p:spPr>
          <a:xfrm>
            <a:off x="1542143" y="1555386"/>
            <a:ext cx="2148114" cy="584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908314" y="161694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组织要求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50975" y="2096102"/>
            <a:ext cx="9648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本着“谁主管，谁负责，管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生产经营必须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管安全”的原则，企业负责人和各部门负责人组织牵头开展节前安全检查。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1542143" y="3102695"/>
            <a:ext cx="2148114" cy="584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1908314" y="316312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检查重点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450974" y="3668434"/>
            <a:ext cx="964882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设备设施、电气仪表、维护保养、安全运转情况；劳动纪律检查，杜绝违章违纪现象发生；工艺过程检查，防止跑、串、漏、超压现象发生。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6" name="矩形: 圆角 45"/>
          <p:cNvSpPr/>
          <p:nvPr/>
        </p:nvSpPr>
        <p:spPr>
          <a:xfrm>
            <a:off x="1542143" y="4722764"/>
            <a:ext cx="2148114" cy="584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1908314" y="478431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隐患整改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450974" y="5294498"/>
            <a:ext cx="964882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对排查出隐患问题，责任部门要组织制定整改措施方案，按照“小问题立即整改，大问题计划整改”的原则，认真按计划落实整改措施。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节前检查内容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92299"/>
            <a:ext cx="4887686" cy="441263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65614" y="1685844"/>
            <a:ext cx="214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>
              <a:buClr>
                <a:srgbClr val="00B0F0"/>
              </a:buClr>
              <a:buSzPct val="100000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92415" y="2517296"/>
            <a:ext cx="3887254" cy="33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安全设施是否有效，应急物资储备充分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岗位安全意识是否松懈，是否违反劳动纪律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设备设施运行正常，无跑冒滴漏现象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是否有生产作业，生产落实作业安全措施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1892299"/>
            <a:ext cx="4887686" cy="441263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585528" y="1685844"/>
            <a:ext cx="214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-342900" algn="ctr">
              <a:buClr>
                <a:srgbClr val="00B0F0"/>
              </a:buClr>
              <a:buSzPct val="100000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消防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810944" y="2830417"/>
            <a:ext cx="36900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1" charset="-122"/>
              </a:defRPr>
            </a:lvl1pPr>
          </a:lstStyle>
          <a:p>
            <a:r>
              <a:rPr lang="zh-CN" altLang="en-US" dirty="0">
                <a:cs typeface="仿宋" panose="02010609060101010101" charset="-122"/>
                <a:sym typeface="+mn-ea"/>
              </a:rPr>
              <a:t>消防器材、设施配置到位，齐全、有效、合理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r>
              <a:rPr lang="zh-CN" altLang="en-US" dirty="0">
                <a:cs typeface="仿宋" panose="02010609060101010101" charset="-122"/>
                <a:sym typeface="+mn-ea"/>
              </a:rPr>
              <a:t>控制室、值班室在岗情况良好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r>
              <a:rPr lang="zh-CN" altLang="en-US" dirty="0" smtClean="0">
                <a:cs typeface="仿宋" panose="02010609060101010101" charset="-122"/>
                <a:sym typeface="+mn-ea"/>
              </a:rPr>
              <a:t>兼职消防人员</a:t>
            </a:r>
            <a:r>
              <a:rPr lang="zh-CN" altLang="en-US" dirty="0">
                <a:cs typeface="仿宋" panose="02010609060101010101" charset="-122"/>
                <a:sym typeface="+mn-ea"/>
              </a:rPr>
              <a:t>处于备战状态，消防通道畅通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r>
              <a:rPr lang="zh-CN" altLang="en-US" dirty="0">
                <a:cs typeface="仿宋" panose="02010609060101010101" charset="-122"/>
                <a:sym typeface="+mn-ea"/>
              </a:rPr>
              <a:t>消防水源供水畅通、水压充足</a:t>
            </a:r>
            <a:endParaRPr lang="zh-CN" altLang="en-US" dirty="0">
              <a:cs typeface="仿宋" panose="0201060906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节前检查内容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92299"/>
            <a:ext cx="4887686" cy="441263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65614" y="1685844"/>
            <a:ext cx="214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-342900" algn="ctr">
              <a:buClr>
                <a:srgbClr val="00B0F0"/>
              </a:buClr>
              <a:buSzPct val="100000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安保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1592415" y="3038166"/>
            <a:ext cx="3887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1" charset="-122"/>
              </a:defRPr>
            </a:lvl1pPr>
          </a:lstStyle>
          <a:p>
            <a:r>
              <a:rPr lang="zh-CN" altLang="en-US" dirty="0">
                <a:cs typeface="仿宋" panose="02010609060101010101" charset="-122"/>
                <a:sym typeface="+mn-ea"/>
              </a:rPr>
              <a:t>做好节假日值班工作的安排，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r>
              <a:rPr lang="zh-CN" altLang="en-US" dirty="0">
                <a:cs typeface="仿宋" panose="02010609060101010101" charset="-122"/>
                <a:sym typeface="+mn-ea"/>
              </a:rPr>
              <a:t>节假日期间值班巡逻工作布置到位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r>
              <a:rPr lang="zh-CN" altLang="en-US" dirty="0" smtClean="0">
                <a:cs typeface="仿宋" panose="02010609060101010101" charset="-122"/>
                <a:sym typeface="+mn-ea"/>
              </a:rPr>
              <a:t>入</a:t>
            </a:r>
            <a:r>
              <a:rPr lang="zh-CN" altLang="en-US" dirty="0">
                <a:cs typeface="仿宋" panose="02010609060101010101" charset="-122"/>
                <a:sym typeface="+mn-ea"/>
              </a:rPr>
              <a:t>厂人员、车辆是否检查到位</a:t>
            </a:r>
            <a:endParaRPr lang="zh-CN" altLang="en-US" dirty="0">
              <a:cs typeface="仿宋" panose="0201060906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1892299"/>
            <a:ext cx="4887686" cy="441263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585528" y="1685844"/>
            <a:ext cx="214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-342900" algn="ctr">
              <a:buClr>
                <a:srgbClr val="00B0F0"/>
              </a:buClr>
              <a:buSzPct val="100000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消防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810944" y="3469558"/>
            <a:ext cx="3690024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1" charset="-122"/>
              </a:defRPr>
            </a:lvl1pPr>
          </a:lstStyle>
          <a:p>
            <a:r>
              <a:rPr lang="zh-CN" altLang="en-US" dirty="0">
                <a:cs typeface="仿宋" panose="02010609060101010101" charset="-122"/>
                <a:sym typeface="+mn-ea"/>
              </a:rPr>
              <a:t>节假日期间值班领导是否到位，有无安排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r>
              <a:rPr lang="zh-CN" altLang="en-US" dirty="0">
                <a:cs typeface="仿宋" panose="02010609060101010101" charset="-122"/>
                <a:sym typeface="+mn-ea"/>
              </a:rPr>
              <a:t>值班车辆是否到位</a:t>
            </a:r>
            <a:endParaRPr lang="zh-CN" altLang="en-US" dirty="0">
              <a:cs typeface="仿宋" panose="0201060906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6" y="1812471"/>
            <a:ext cx="3923077" cy="39152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967628" cy="298994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95881" y="1977571"/>
            <a:ext cx="3368116" cy="791029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18955" y="1977571"/>
            <a:ext cx="3368116" cy="791029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595881" y="3338285"/>
            <a:ext cx="3368116" cy="791029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518955" y="3338285"/>
            <a:ext cx="3368116" cy="791029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595881" y="4699000"/>
            <a:ext cx="3368116" cy="791029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518955" y="4699000"/>
            <a:ext cx="3368116" cy="791029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015610" y="3435491"/>
            <a:ext cx="2576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E403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办公室安全</a:t>
            </a:r>
            <a:endParaRPr lang="zh-CN" altLang="en-US" sz="2800" b="1" dirty="0">
              <a:solidFill>
                <a:srgbClr val="EE403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15610" y="2111475"/>
            <a:ext cx="2576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E403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公司防疫要求</a:t>
            </a:r>
            <a:endParaRPr lang="zh-CN" altLang="en-US" sz="2800" b="1" dirty="0">
              <a:solidFill>
                <a:srgbClr val="EE403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47288" y="3458935"/>
            <a:ext cx="271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EE4039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交通安全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47907" y="4832551"/>
            <a:ext cx="271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EE4039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05042" y="4832904"/>
            <a:ext cx="271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EE4039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Kozuka Gothic Pro H" panose="020B0800000000000000" charset="-128"/>
              </a:rPr>
              <a:t>爆竹燃放安全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805042" y="2089351"/>
            <a:ext cx="271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EE4039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工厂节前检查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90252" y="3035382"/>
            <a:ext cx="2678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目录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41020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节前检查内容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92299"/>
            <a:ext cx="4887686" cy="441263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65614" y="1685844"/>
            <a:ext cx="214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-342900" algn="ctr">
              <a:buClr>
                <a:srgbClr val="00B0F0"/>
              </a:buClr>
              <a:buSzPct val="100000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电气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1592415" y="2430811"/>
            <a:ext cx="3887254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fontAlgn="auto">
              <a:lnSpc>
                <a:spcPct val="15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1" charset="-122"/>
              </a:defRPr>
            </a:lvl1pPr>
          </a:lstStyle>
          <a:p>
            <a:pPr algn="just"/>
            <a:r>
              <a:rPr lang="zh-CN" altLang="en-US" dirty="0">
                <a:cs typeface="仿宋" panose="02010609060101010101" charset="-122"/>
                <a:sym typeface="+mn-ea"/>
              </a:rPr>
              <a:t>应急照明完好、可用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pPr algn="just"/>
            <a:r>
              <a:rPr lang="zh-CN" altLang="en-US" dirty="0">
                <a:cs typeface="仿宋" panose="02010609060101010101" charset="-122"/>
                <a:sym typeface="+mn-ea"/>
              </a:rPr>
              <a:t>防雷、防静电接地措施符合安全要求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pPr algn="just"/>
            <a:r>
              <a:rPr lang="zh-CN" altLang="en-US" dirty="0">
                <a:cs typeface="仿宋" panose="02010609060101010101" charset="-122"/>
                <a:sym typeface="+mn-ea"/>
              </a:rPr>
              <a:t>配电室、配电箱所有设备、电器保养完好</a:t>
            </a:r>
            <a:endParaRPr lang="zh-CN" altLang="en-US" dirty="0">
              <a:cs typeface="仿宋" panose="02010609060101010101" charset="-122"/>
              <a:sym typeface="+mn-ea"/>
            </a:endParaRPr>
          </a:p>
          <a:p>
            <a:pPr algn="just"/>
            <a:r>
              <a:rPr lang="zh-CN" altLang="en-US" dirty="0">
                <a:cs typeface="仿宋" panose="02010609060101010101" charset="-122"/>
                <a:sym typeface="+mn-ea"/>
              </a:rPr>
              <a:t>无违章用电、私拉电线情况，室内外电线电缆</a:t>
            </a:r>
            <a:r>
              <a:rPr lang="zh-CN" altLang="en-US" dirty="0" smtClean="0">
                <a:cs typeface="仿宋" panose="02010609060101010101" charset="-122"/>
                <a:sym typeface="+mn-ea"/>
              </a:rPr>
              <a:t>完好</a:t>
            </a:r>
            <a:endParaRPr lang="zh-CN" altLang="en-US" dirty="0">
              <a:cs typeface="仿宋" panose="0201060906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1892299"/>
            <a:ext cx="4887686" cy="441263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585528" y="1685844"/>
            <a:ext cx="214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-342900" algn="ctr">
              <a:buClr>
                <a:srgbClr val="00B0F0"/>
              </a:buClr>
              <a:buSzPct val="100000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现场施工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810944" y="2423222"/>
            <a:ext cx="3690024" cy="35058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fontAlgn="auto">
              <a:lnSpc>
                <a:spcPct val="15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1" charset="-122"/>
              </a:defRPr>
            </a:lvl1pPr>
          </a:lstStyle>
          <a:p>
            <a:r>
              <a:rPr lang="zh-CN" altLang="en-US" sz="1600" dirty="0">
                <a:cs typeface="仿宋" panose="02010609060101010101" charset="-122"/>
                <a:sym typeface="+mn-ea"/>
              </a:rPr>
              <a:t>施工现场是否符合施工规范要求，落实安全措施，监护人员是否到位</a:t>
            </a:r>
            <a:endParaRPr lang="zh-CN" altLang="en-US" sz="1600" dirty="0">
              <a:cs typeface="仿宋" panose="02010609060101010101" charset="-122"/>
              <a:sym typeface="+mn-ea"/>
            </a:endParaRPr>
          </a:p>
          <a:p>
            <a:r>
              <a:rPr lang="zh-CN" altLang="en-US" sz="1600" dirty="0">
                <a:cs typeface="仿宋" panose="02010609060101010101" charset="-122"/>
                <a:sym typeface="+mn-ea"/>
              </a:rPr>
              <a:t>施工人员作业证齐全，作业位置是否与施工证相一致，作业证是否落实审批，</a:t>
            </a:r>
            <a:endParaRPr lang="zh-CN" altLang="en-US" sz="1600" dirty="0">
              <a:cs typeface="仿宋" panose="02010609060101010101" charset="-122"/>
              <a:sym typeface="+mn-ea"/>
            </a:endParaRPr>
          </a:p>
          <a:p>
            <a:r>
              <a:rPr lang="zh-CN" altLang="en-US" sz="1600" dirty="0">
                <a:cs typeface="仿宋" panose="02010609060101010101" charset="-122"/>
                <a:sym typeface="+mn-ea"/>
              </a:rPr>
              <a:t>施工人员劳保用品配备是否适宜</a:t>
            </a:r>
            <a:endParaRPr lang="zh-CN" altLang="en-US" sz="1600" dirty="0">
              <a:cs typeface="仿宋" panose="02010609060101010101" charset="-122"/>
              <a:sym typeface="+mn-ea"/>
            </a:endParaRPr>
          </a:p>
          <a:p>
            <a:r>
              <a:rPr lang="zh-CN" altLang="en-US" sz="1600" dirty="0">
                <a:cs typeface="仿宋" panose="02010609060101010101" charset="-122"/>
                <a:sym typeface="+mn-ea"/>
              </a:rPr>
              <a:t>施工结束施工现场进行检查，施工现场必须整洁，设立警示标志，施工现场安全</a:t>
            </a:r>
            <a:endParaRPr lang="zh-CN" altLang="en-US" sz="1600" dirty="0">
              <a:cs typeface="仿宋" panose="0201060906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7" y="508000"/>
            <a:ext cx="3232266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6904" y="4241800"/>
            <a:ext cx="633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办公室安全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59827" y="928090"/>
            <a:ext cx="18723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zh-CN" altLang="en-US" sz="16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办公室安全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44201" y="1981199"/>
            <a:ext cx="6037111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獅尾B2宋朝-Bold" panose="02000A03000000000000" pitchFamily="2" charset="-122"/>
                <a:ea typeface="獅尾B2宋朝-Bold" panose="02000A03000000000000" pitchFamily="2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春节放假前夕，各部门安全责任人要督促员工关好办公室的门、窗，特别是带有保密性工作的办公室应做到人走后，门、窗随手关。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61681" y="4222749"/>
            <a:ext cx="6019632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ea typeface="宋体" panose="02010600030101010101" pitchFamily="2" charset="-122"/>
              </a:rPr>
              <a:t>离开办公室及时关闭电脑以及一切无需用电源插座，避免消防安全隐患。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16755" r="2800" b="6036"/>
          <a:stretch>
            <a:fillRect/>
          </a:stretch>
        </p:blipFill>
        <p:spPr>
          <a:xfrm>
            <a:off x="8091232" y="1956705"/>
            <a:ext cx="2599342" cy="1484469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4"/>
          <a:stretch>
            <a:fillRect/>
          </a:stretch>
        </p:blipFill>
        <p:spPr>
          <a:xfrm>
            <a:off x="8091232" y="4157914"/>
            <a:ext cx="2599342" cy="1484469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65350" y="2560475"/>
            <a:ext cx="570454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离开办公室要锁好文件柜，特别是带有保密性的文件一定要及时锁好，以防泄密。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65349" y="4083274"/>
            <a:ext cx="744142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妥善保管好个人贵重、小件物品（如、手机、钱包等）。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8664" r="32519"/>
          <a:stretch>
            <a:fillRect/>
          </a:stretch>
        </p:blipFill>
        <p:spPr bwMode="auto">
          <a:xfrm>
            <a:off x="7853750" y="2157257"/>
            <a:ext cx="2955386" cy="2949474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办公室安全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7" y="508000"/>
            <a:ext cx="3232266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6904" y="4241800"/>
            <a:ext cx="633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交通安全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59827" y="928090"/>
            <a:ext cx="18723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CN" altLang="en-US" sz="16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乘车安全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6752" y="2932844"/>
            <a:ext cx="471028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假期在即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各地返乡人员增多，面对汹涌的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返乡</a:t>
            </a: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大军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一些不法分子、骗子藏身在各交通站点，采用各种骗术等不法手段牟取暴利。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6507" b="5387"/>
          <a:stretch>
            <a:fillRect/>
          </a:stretch>
        </p:blipFill>
        <p:spPr bwMode="auto">
          <a:xfrm>
            <a:off x="6164092" y="2174225"/>
            <a:ext cx="4640212" cy="3408648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92200" y="4965701"/>
            <a:ext cx="10096500" cy="8744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err="1">
                <a:sym typeface="微软雅黑" panose="020B0503020204020204" pitchFamily="34" charset="-122"/>
              </a:rPr>
              <a:t>购票：乘车、包车一定要到正规车站售票窗口进行购票、包车乘坐，以防上当受骗</a:t>
            </a:r>
            <a:r>
              <a:rPr lang="zh-CN" altLang="en-US" dirty="0">
                <a:sym typeface="微软雅黑" panose="020B0503020204020204" pitchFamily="34" charset="-122"/>
              </a:rPr>
              <a:t>；</a:t>
            </a:r>
            <a:endParaRPr lang="en-US" altLang="zh-CN" dirty="0"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ym typeface="微软雅黑" panose="020B0503020204020204" pitchFamily="34" charset="-122"/>
              </a:rPr>
              <a:t>春运忙碌时期，车票紧张，千万不要乘坐无牌无照的“黑车”，这样您的安全和权益得不到保障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3" b="14177"/>
          <a:stretch>
            <a:fillRect/>
          </a:stretch>
        </p:blipFill>
        <p:spPr bwMode="auto">
          <a:xfrm>
            <a:off x="2314575" y="1965690"/>
            <a:ext cx="7562850" cy="26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5084462" y="3024267"/>
            <a:ext cx="2023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  <a:cs typeface="Verdana" panose="020B0604030504040204" charset="0"/>
              </a:rPr>
              <a:t>购票</a:t>
            </a:r>
            <a:endParaRPr lang="zh-CN" altLang="en-US" dirty="0">
              <a:solidFill>
                <a:schemeClr val="bg1"/>
              </a:solidFill>
              <a:cs typeface="Verdana" panose="020B060403050404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乘车安全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7350" y="2281358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乘客车、火车出行要注意：</a:t>
            </a:r>
            <a:endParaRPr lang="zh-CN" altLang="en-US" dirty="0">
              <a:cs typeface="Verdana" panose="020B0604030504040204" charset="0"/>
            </a:endParaRPr>
          </a:p>
        </p:txBody>
      </p:sp>
      <p:pic>
        <p:nvPicPr>
          <p:cNvPr id="14" name="Picture 2" descr="20473924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85" y="4022120"/>
            <a:ext cx="2519660" cy="1862357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0019b902077c0a4c2f5f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85" y="2090651"/>
            <a:ext cx="2519660" cy="1733118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97350" y="2926248"/>
            <a:ext cx="6229350" cy="25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一定要乘坐车况较好的正规交通车，避免乘坐超载车辆；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上车时要观察灭火器的摆放位置和是否配有逃生锤；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车站人流量大，上下车时不要拥挤，避免踩伤、挤伤；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随身携带的证件，钱物要妥善保管，避免丢失；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注意头顶行李的摆放是否安全，避免砸伤；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车辆行驶过程中尽量不要经常走动。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乘车安全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2200" y="2395851"/>
            <a:ext cx="5676900" cy="25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下车或横穿马路要特别注意安全，有很多地方车速快一定要严格遵守交通规则；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乘车在高速公路上或乘出租车时，一定要戴安全带，特别是前排。驾车员工要严格遵守交通规则，酒后禁止驾车，确保交通安全。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t="2110" r="9950" b="6648"/>
          <a:stretch>
            <a:fillRect/>
          </a:stretch>
        </p:blipFill>
        <p:spPr bwMode="auto">
          <a:xfrm>
            <a:off x="7086601" y="2233440"/>
            <a:ext cx="3923506" cy="2861221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乘车安全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6198" r="7899" b="5809"/>
          <a:stretch>
            <a:fillRect/>
          </a:stretch>
        </p:blipFill>
        <p:spPr bwMode="auto">
          <a:xfrm>
            <a:off x="6743700" y="2236367"/>
            <a:ext cx="4356100" cy="2896734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2200" y="2705756"/>
            <a:ext cx="6229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横穿公路必须做到“一停、二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看、三确认、四通过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”； 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横穿公路必须走人行横道；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横穿公路必须遵守“红灯停、绿灯行”的交通规则；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公路行走时必须走人行道。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乘车安全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7" y="508000"/>
            <a:ext cx="3232266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6904" y="4241800"/>
            <a:ext cx="633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公司防疫要求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9827" y="928090"/>
            <a:ext cx="18723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16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2200" y="2293753"/>
            <a:ext cx="2750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做好出行前准备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13824" y="2870302"/>
            <a:ext cx="9964350" cy="25364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对车辆的关键部位进行检查、维护、保养；</a:t>
            </a:r>
            <a:endParaRPr lang="zh-CN" altLang="en-US" dirty="0"/>
          </a:p>
          <a:p>
            <a:r>
              <a:rPr lang="zh-CN" altLang="en-US" dirty="0"/>
              <a:t>提前关注旅途和目的地的天气情况，如预报有雨、雪、雾等特殊天气，要尽量避免自驾车出行；</a:t>
            </a:r>
            <a:endParaRPr lang="zh-CN" altLang="en-US" dirty="0"/>
          </a:p>
          <a:p>
            <a:r>
              <a:rPr lang="zh-CN" altLang="en-US" dirty="0"/>
              <a:t>提前选择好出行路线和出行时间，规避车辆拥堵、路况不良的路段，尽量不要夜间行车；</a:t>
            </a:r>
            <a:endParaRPr lang="zh-CN" altLang="en-US" dirty="0"/>
          </a:p>
          <a:p>
            <a:r>
              <a:rPr lang="zh-CN" altLang="en-US" dirty="0"/>
              <a:t>长途行车要随车携带必要的应急工具，如：灭火器、千斤顶、拖车绳 、 车载充电器等；</a:t>
            </a:r>
            <a:endParaRPr lang="zh-CN" altLang="en-US" dirty="0"/>
          </a:p>
          <a:p>
            <a:r>
              <a:rPr lang="zh-CN" altLang="en-US" dirty="0"/>
              <a:t>随身携带必要的证件：如身份证、驾驶证、行驶证、保险单等；</a:t>
            </a:r>
            <a:endParaRPr lang="zh-CN" altLang="en-US" dirty="0"/>
          </a:p>
          <a:p>
            <a:r>
              <a:rPr lang="zh-CN" altLang="en-US" dirty="0"/>
              <a:t>为应对堵车，要准备一定量的食物和必要的保暖衣物。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50975" y="1819600"/>
            <a:ext cx="2750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认真做好车辆检查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50975" y="2214750"/>
            <a:ext cx="8317139" cy="21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轮胎：是否存在过度磨损和其他外伤，胎压是否符合要求；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全车油液：是否已到更换时限，是否满足低温防冻要求；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电器设备：各种灯光是否能正常开启，空调、雨刮器是否运行良好；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底盘：是否存在油液渗漏，驾驶时底盘是否存在异响；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刹车：踩下刹车踏板时是否有明显制动力，刹车碟、片是否需要更换。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1963" r="548" b="10321"/>
          <a:stretch>
            <a:fillRect/>
          </a:stretch>
        </p:blipFill>
        <p:spPr>
          <a:xfrm>
            <a:off x="1113824" y="4462362"/>
            <a:ext cx="2555899" cy="1666963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4562" r="2085" b="8921"/>
          <a:stretch>
            <a:fillRect/>
          </a:stretch>
        </p:blipFill>
        <p:spPr>
          <a:xfrm>
            <a:off x="4780900" y="4462362"/>
            <a:ext cx="2630198" cy="1666963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4140" r="7180" b="10876"/>
          <a:stretch>
            <a:fillRect/>
          </a:stretch>
        </p:blipFill>
        <p:spPr>
          <a:xfrm>
            <a:off x="8510228" y="4462362"/>
            <a:ext cx="2630198" cy="1666963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72598" y="1750366"/>
            <a:ext cx="2750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雾霾天气驾驶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50975" y="2226043"/>
            <a:ext cx="9093200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冬季是雾霾的高发期，雾天行车能见度低，视线不清，驾驶人容易产生错觉，反应速度降低，因此雾天行车需要掌握一些驾驶技巧。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雾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44" y="3429000"/>
            <a:ext cx="3733800" cy="2547938"/>
          </a:xfrm>
          <a:prstGeom prst="rect">
            <a:avLst/>
          </a:prstGeom>
          <a:ln w="222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1030945" y="3429000"/>
            <a:ext cx="3138831" cy="25479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906112" y="3429000"/>
            <a:ext cx="3138831" cy="25479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132243" y="3963536"/>
            <a:ext cx="3581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注意清洁视线                                     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正确使用灯光 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控制车速并保持车距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8130528" y="3963536"/>
            <a:ext cx="3124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solidFill>
                  <a:srgbClr val="9B032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 勤用喇叭进行提示 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 不要盲目超车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 切忌猛踩刹车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50975" y="1711002"/>
            <a:ext cx="2750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冰雪路面驾驶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95999" y="2439086"/>
            <a:ext cx="5128140" cy="33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要小心谨慎，降低车速，平稳行驶，避免猛加速、急制动；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起步时一定要缓加油，防止车轮空转、打滑 ，以保证更好的控制方向；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过弯时要提前降速、减档，不要在弯道中刹车，以避免车辆产生侧滑；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要与前车保持适当的行车距离，保证有充足的时间做出预判和操作。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13825" y="4646015"/>
            <a:ext cx="4541363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春节期间雨雪天气多发，道路结冰、积雪极易引发交通事故，因此雨雪天气驾车一定要小心谨慎，最好避免在恶劣天气驾车出行。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b="19743"/>
          <a:stretch>
            <a:fillRect/>
          </a:stretch>
        </p:blipFill>
        <p:spPr bwMode="auto">
          <a:xfrm>
            <a:off x="1113824" y="2513367"/>
            <a:ext cx="4479925" cy="20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6" b="21321"/>
          <a:stretch>
            <a:fillRect/>
          </a:stretch>
        </p:blipFill>
        <p:spPr bwMode="auto">
          <a:xfrm>
            <a:off x="1412661" y="1850571"/>
            <a:ext cx="9366675" cy="39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412661" y="3108690"/>
            <a:ext cx="9366675" cy="1603010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28679" y="3679362"/>
            <a:ext cx="8734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  <a:cs typeface="Verdana" panose="020B0604030504040204" charset="0"/>
              </a:rPr>
              <a:t>驾车时分神极易引发交通事故，开车要专注，驾车切勿接打手机</a:t>
            </a:r>
            <a:endParaRPr lang="zh-CN" altLang="en-US" dirty="0">
              <a:solidFill>
                <a:schemeClr val="bg1"/>
              </a:solidFill>
              <a:cs typeface="Verdana" panose="020B06040305040402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2200" y="1981199"/>
            <a:ext cx="10020300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dirty="0">
                <a:cs typeface="Verdana" panose="020B0604030504040204" charset="0"/>
              </a:rPr>
              <a:t>无论是前排还是后排，驾车还是乘车都要系好安全带。儿童要坐在后排，并使用专用的安全座椅</a:t>
            </a:r>
            <a:endParaRPr lang="zh-CN" altLang="en-US" dirty="0">
              <a:cs typeface="Verdana" panose="020B06040305040402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t="5572" b="4427"/>
          <a:stretch>
            <a:fillRect/>
          </a:stretch>
        </p:blipFill>
        <p:spPr>
          <a:xfrm>
            <a:off x="979648" y="3714064"/>
            <a:ext cx="2893739" cy="2197371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204" r="7116" b="6516"/>
          <a:stretch>
            <a:fillRect/>
          </a:stretch>
        </p:blipFill>
        <p:spPr>
          <a:xfrm>
            <a:off x="4629421" y="3714064"/>
            <a:ext cx="2951235" cy="2197371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t="977" r="14012" b="5898"/>
          <a:stretch>
            <a:fillRect/>
          </a:stretch>
        </p:blipFill>
        <p:spPr>
          <a:xfrm>
            <a:off x="8345195" y="3714064"/>
            <a:ext cx="2767305" cy="2197371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驾车出行安全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92200" y="2902031"/>
            <a:ext cx="6229350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开车勿喝酒，酒后勿开车！</a:t>
            </a:r>
            <a:endParaRPr lang="zh-CN" altLang="en-US" dirty="0">
              <a:cs typeface="Verdana" panose="020B0604030504040204" charset="0"/>
            </a:endParaRPr>
          </a:p>
          <a:p>
            <a:r>
              <a:rPr lang="zh-CN" altLang="en-US" dirty="0">
                <a:cs typeface="Verdana" panose="020B0604030504040204" charset="0"/>
              </a:rPr>
              <a:t>保证充足休息，谨防疲劳驾驶！</a:t>
            </a:r>
            <a:endParaRPr lang="zh-CN" altLang="en-US" dirty="0">
              <a:cs typeface="Verdana" panose="020B06040305040402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6570"/>
            <a:ext cx="5095273" cy="42674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7" y="508000"/>
            <a:ext cx="3232266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6904" y="4241800"/>
            <a:ext cx="633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59827" y="928090"/>
            <a:ext cx="18723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16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50975" y="2083437"/>
            <a:ext cx="94102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出门前检查门窗是否全部锁好；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检查您家里的阳台、窗户是否容易让他人侵入，如翻越、攀爬等；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注意安全使用热水器，使用煤气热水器时务必保障通风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任何未经核实的送货上门/维修人员，先通过观察，再打开门确认，尤其要提醒家里的老人和小孩；任何时候，不要给上门推销的人员开门；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即使是人在家里，也不要存放大量的现金或金银首饰；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注意安全使用燃气或煤气，使用安全合格的燃气器具，防止</a:t>
            </a:r>
            <a:r>
              <a:rPr lang="zh-CN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泄漏。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建议您在家里放置灭火设施；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1697" y="-215759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535489" y="1565472"/>
            <a:ext cx="1720228" cy="42091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62069" y="156703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buClr>
                <a:srgbClr val="00B0F0"/>
              </a:buClr>
              <a:buSzPct val="100000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防食物中毒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50975" y="2098181"/>
            <a:ext cx="9783082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过节每家都会多买些食品，餐桌上冷盆热炒、各色点心品种繁多，如果在操作时生熟交叉污染或未烧熟煮透，或是当天吃不完，隔天又未再彻底加热，就可能引起呕吐、腹痛、腹泻为主要症状的食物中毒。因疫情原因，建议少吃海鲜及冷链食品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535489" y="4022266"/>
            <a:ext cx="1720228" cy="42091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046789" y="4062138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buClr>
                <a:srgbClr val="00B0F0"/>
              </a:buClr>
              <a:buSzPct val="100000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防疫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50974" y="4613439"/>
            <a:ext cx="962342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今年春节正值新冠疫情紧张期，而现今大多数家庭都没有使用公筷的习惯，餐具也不能做到顿顿消毒，在频繁的交叉接触中，通过食品、食具以及唾沫常使这些病毒得以传播。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0" y="2636677"/>
            <a:ext cx="2546350" cy="381988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13642" y="1753477"/>
            <a:ext cx="9764713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春节将至，但全国防疫形势依然严峻，多地持续有新增病例，加之国外变异病毒开始蔓延，今年春节个人与集体防疫仍是重中之重。</a:t>
            </a: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节日期间，人员流动加大、市场交易活跃，聚集活动增多，疫情防控形势更加严峻复杂。员工在做好个人防护的同时，要严格按照各地的防疫要求，积极配合，度过一个平安健康的春节。</a:t>
            </a:r>
            <a:endParaRPr lang="zh-CN" altLang="en-US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PA-1022101" descr="卡通人物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>
            <a:fillRect/>
          </a:stretch>
        </p:blipFill>
        <p:spPr>
          <a:xfrm>
            <a:off x="1092200" y="1793543"/>
            <a:ext cx="2929835" cy="373948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455022" y="2080619"/>
            <a:ext cx="613412" cy="613412"/>
            <a:chOff x="1699695" y="2430291"/>
            <a:chExt cx="1819616" cy="1819616"/>
          </a:xfrm>
        </p:grpSpPr>
        <p:sp>
          <p:nvSpPr>
            <p:cNvPr id="17" name="椭圆 16"/>
            <p:cNvSpPr/>
            <p:nvPr/>
          </p:nvSpPr>
          <p:spPr>
            <a:xfrm>
              <a:off x="1870075" y="2600673"/>
              <a:ext cx="1478853" cy="14788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Kozuka Gothic Pro H" panose="020B0800000000000000" charset="-128"/>
                </a:rPr>
                <a:t>1</a:t>
              </a:r>
              <a:endPara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Kozuka Gothic Pro H" panose="020B0800000000000000" charset="-128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7941625">
              <a:off x="1699695" y="2430291"/>
              <a:ext cx="1819616" cy="1819616"/>
            </a:xfrm>
            <a:prstGeom prst="arc">
              <a:avLst>
                <a:gd name="adj1" fmla="val 14586031"/>
                <a:gd name="adj2" fmla="val 1762864"/>
              </a:avLst>
            </a:prstGeom>
            <a:ln w="19050">
              <a:solidFill>
                <a:srgbClr val="C00000"/>
              </a:solidFill>
              <a:head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rgbClr val="E21B16"/>
                </a:solidFill>
                <a:latin typeface="黑体" panose="02010609060101010101" charset="-122"/>
                <a:ea typeface="黑体" panose="02010609060101010101" charset="-122"/>
                <a:sym typeface="Kozuka Gothic Pro H" panose="020B0800000000000000" charset="-128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195015" y="2058132"/>
            <a:ext cx="5806360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lt"/>
              </a:rPr>
              <a:t>不要超负荷用电。安装、修理电气线路或电器用具要找电工，不要私自乱拉、乱接电线。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455022" y="2965126"/>
            <a:ext cx="643468" cy="643468"/>
            <a:chOff x="1699695" y="2430291"/>
            <a:chExt cx="1819616" cy="1819616"/>
          </a:xfrm>
        </p:grpSpPr>
        <p:sp>
          <p:nvSpPr>
            <p:cNvPr id="21" name="椭圆 20"/>
            <p:cNvSpPr/>
            <p:nvPr/>
          </p:nvSpPr>
          <p:spPr>
            <a:xfrm>
              <a:off x="1870075" y="2600673"/>
              <a:ext cx="1478853" cy="1478853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Kozuka Gothic Pro H" panose="020B0800000000000000" charset="-128"/>
                  <a:ea typeface="Kozuka Gothic Pro H" panose="020B0800000000000000" charset="-128"/>
                  <a:sym typeface="Kozuka Gothic Pro H" panose="020B0800000000000000" charset="-128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Kozuka Gothic Pro H" panose="020B0800000000000000" charset="-128"/>
                <a:ea typeface="Kozuka Gothic Pro H" panose="020B0800000000000000" charset="-128"/>
                <a:sym typeface="Kozuka Gothic Pro H" panose="020B0800000000000000" charset="-128"/>
              </a:endParaRPr>
            </a:p>
          </p:txBody>
        </p:sp>
        <p:sp>
          <p:nvSpPr>
            <p:cNvPr id="22" name="弧形 21"/>
            <p:cNvSpPr/>
            <p:nvPr/>
          </p:nvSpPr>
          <p:spPr>
            <a:xfrm rot="2784046" flipH="1">
              <a:off x="1699695" y="2430291"/>
              <a:ext cx="1819616" cy="1819616"/>
            </a:xfrm>
            <a:prstGeom prst="arc">
              <a:avLst>
                <a:gd name="adj1" fmla="val 14586031"/>
                <a:gd name="adj2" fmla="val 1762864"/>
              </a:avLst>
            </a:prstGeom>
            <a:ln w="19050">
              <a:solidFill>
                <a:srgbClr val="C00000"/>
              </a:solidFill>
              <a:head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E21B16"/>
                </a:solidFill>
                <a:latin typeface="Kozuka Gothic Pro H" panose="020B0800000000000000" charset="-128"/>
                <a:ea typeface="Kozuka Gothic Pro H" panose="020B0800000000000000" charset="-128"/>
                <a:sym typeface="Kozuka Gothic Pro H" panose="020B0800000000000000" charset="-128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195014" y="2906747"/>
            <a:ext cx="5806359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lt"/>
              </a:rPr>
              <a:t>照明灯具、开关、插头插座、接线盒以及有关电器附件等必须完整无损。   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491628" y="3746278"/>
            <a:ext cx="613412" cy="613412"/>
            <a:chOff x="1699695" y="2430291"/>
            <a:chExt cx="1819616" cy="1819616"/>
          </a:xfrm>
        </p:grpSpPr>
        <p:sp>
          <p:nvSpPr>
            <p:cNvPr id="25" name="椭圆 24"/>
            <p:cNvSpPr/>
            <p:nvPr/>
          </p:nvSpPr>
          <p:spPr>
            <a:xfrm>
              <a:off x="1870075" y="2600673"/>
              <a:ext cx="1478853" cy="14788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Kozuka Gothic Pro H" panose="020B0800000000000000" charset="-128"/>
                </a:rPr>
                <a:t>3</a:t>
              </a:r>
              <a:endPara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Kozuka Gothic Pro H" panose="020B0800000000000000" charset="-128"/>
              </a:endParaRPr>
            </a:p>
          </p:txBody>
        </p:sp>
        <p:sp>
          <p:nvSpPr>
            <p:cNvPr id="26" name="弧形 25"/>
            <p:cNvSpPr/>
            <p:nvPr/>
          </p:nvSpPr>
          <p:spPr>
            <a:xfrm rot="7941625">
              <a:off x="1699695" y="2430291"/>
              <a:ext cx="1819616" cy="1819616"/>
            </a:xfrm>
            <a:prstGeom prst="arc">
              <a:avLst>
                <a:gd name="adj1" fmla="val 14586031"/>
                <a:gd name="adj2" fmla="val 1762864"/>
              </a:avLst>
            </a:prstGeom>
            <a:ln w="19050">
              <a:solidFill>
                <a:srgbClr val="C00000"/>
              </a:solidFill>
              <a:head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rgbClr val="E21B16"/>
                </a:solidFill>
                <a:latin typeface="黑体" panose="02010609060101010101" charset="-122"/>
                <a:ea typeface="黑体" panose="02010609060101010101" charset="-122"/>
                <a:sym typeface="Kozuka Gothic Pro H" panose="020B0800000000000000" charset="-128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231621" y="3723791"/>
            <a:ext cx="5769752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lt"/>
              </a:rPr>
              <a:t>不要随意将三眼插头改成两眼插头，切不可将三眼插头的相线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sym typeface="+mn-lt"/>
              </a:rPr>
              <a:t>(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lt"/>
              </a:rPr>
              <a:t>俗称火线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sym typeface="+mn-lt"/>
              </a:rPr>
              <a:t>)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lt"/>
              </a:rPr>
              <a:t>与接地线接错。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491628" y="4576193"/>
            <a:ext cx="643468" cy="643468"/>
            <a:chOff x="1699695" y="2430291"/>
            <a:chExt cx="1819616" cy="1819616"/>
          </a:xfrm>
        </p:grpSpPr>
        <p:sp>
          <p:nvSpPr>
            <p:cNvPr id="29" name="椭圆 28"/>
            <p:cNvSpPr/>
            <p:nvPr/>
          </p:nvSpPr>
          <p:spPr>
            <a:xfrm>
              <a:off x="1870075" y="2600673"/>
              <a:ext cx="1478853" cy="1478853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Kozuka Gothic Pro H" panose="020B0800000000000000" charset="-128"/>
                  <a:ea typeface="Kozuka Gothic Pro H" panose="020B0800000000000000" charset="-128"/>
                  <a:sym typeface="Kozuka Gothic Pro H" panose="020B0800000000000000" charset="-128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latin typeface="Kozuka Gothic Pro H" panose="020B0800000000000000" charset="-128"/>
                <a:ea typeface="Kozuka Gothic Pro H" panose="020B0800000000000000" charset="-128"/>
                <a:sym typeface="Kozuka Gothic Pro H" panose="020B0800000000000000" charset="-128"/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 rot="2784046" flipH="1">
              <a:off x="1699695" y="2430291"/>
              <a:ext cx="1819616" cy="1819616"/>
            </a:xfrm>
            <a:prstGeom prst="arc">
              <a:avLst>
                <a:gd name="adj1" fmla="val 14586031"/>
                <a:gd name="adj2" fmla="val 1762864"/>
              </a:avLst>
            </a:prstGeom>
            <a:ln w="19050">
              <a:solidFill>
                <a:srgbClr val="C00000"/>
              </a:solidFill>
              <a:head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E21B16"/>
                </a:solidFill>
                <a:latin typeface="Kozuka Gothic Pro H" panose="020B0800000000000000" charset="-128"/>
                <a:ea typeface="Kozuka Gothic Pro H" panose="020B0800000000000000" charset="-128"/>
                <a:sym typeface="Kozuka Gothic Pro H" panose="020B0800000000000000" charset="-128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5231621" y="4517814"/>
            <a:ext cx="5769754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不用湿手摸、湿布擦灯具、开关等电器用具 晒衣铁架要与电力线保持安全距离，不要将晒衣竿搁在电线上。  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50000" y="150000"/>
                                      <p:to x="50000" y="50000"/>
                                    </p:animScale>
                                    <p:anim to="" calcmode="lin" valueType="num">
                                      <p:cBhvr>
                                        <p:cTn id="8" dur="2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02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50000" y="5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2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Rot by="21600000" from="-2700000" to="1200000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1600000" from="1200000" to="0">
                                      <p:cBhvr>
                                        <p:cTn id="14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Effect filter="fade">
                                      <p:cBhvr>
                                        <p:cTn id="15" dur="2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73200" y="2130972"/>
            <a:ext cx="3403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E21B16"/>
                </a:solidFill>
                <a:latin typeface="黑体" panose="02010609060101010101" charset="-122"/>
                <a:ea typeface="黑体" panose="02010609060101010101" charset="-122"/>
              </a:rPr>
              <a:t>发生电器火灾时候</a:t>
            </a:r>
            <a:r>
              <a:rPr lang="en-US" altLang="zh-CN" sz="2000" b="1" dirty="0">
                <a:solidFill>
                  <a:srgbClr val="E21B16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endParaRPr lang="en-US" altLang="zh-CN" sz="2000" b="1" dirty="0">
              <a:solidFill>
                <a:srgbClr val="E21B1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E21B16"/>
                </a:solidFill>
                <a:latin typeface="黑体" panose="02010609060101010101" charset="-122"/>
                <a:ea typeface="黑体" panose="02010609060101010101" charset="-122"/>
              </a:rPr>
              <a:t>先断开电源后灭火</a:t>
            </a:r>
            <a:endParaRPr lang="zh-CN" altLang="en-US" sz="2000" b="1" dirty="0">
              <a:solidFill>
                <a:srgbClr val="E21B1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92200" y="3345777"/>
            <a:ext cx="4489390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家用电器冒烟，起火怎么办？使用家用电器时，一旦发现冒烟、起火，应当马上拔下电源线插头，切断电源。一般说来，家用电器冒烟、起火是由于电器内部产生障碍造成的，所以，必须首先切断电源。 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4" name="PA-1022155" descr="图片包含 游戏机, 灯光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56" y="2129151"/>
            <a:ext cx="3421346" cy="3296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8" y="2039257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61680" y="1748950"/>
            <a:ext cx="3329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要正确关闭天然气阀门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61680" y="2278479"/>
            <a:ext cx="927889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家用天然气管线一般都有炉灶阀、灶前阀、表前阀三道阀门。平时做饭之后至少要关紧炉灶阀和灶前阀两道阀门。若长时间外出这三道阀门都要关闭。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Picture 4" descr="3970232_15322912600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1" y="3429000"/>
            <a:ext cx="4325256" cy="2624440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343589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2" y="3429000"/>
            <a:ext cx="3872830" cy="2624440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95505" y="1892300"/>
            <a:ext cx="48504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要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</a:rPr>
              <a:t>及时对天然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气管线进行检查，胶管出现发黄、老化、漏气或使用时间达到两年的要立即进行更换，建议更换为更为安全的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PVC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燃气专用管 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" name="Picture 3" descr="维修员进厨房问诊燃气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4"/>
          <a:stretch>
            <a:fillRect/>
          </a:stretch>
        </p:blipFill>
        <p:spPr bwMode="auto">
          <a:xfrm>
            <a:off x="1695505" y="3248466"/>
            <a:ext cx="4730657" cy="2731124"/>
          </a:xfrm>
          <a:prstGeom prst="rect">
            <a:avLst/>
          </a:prstGeom>
          <a:ln w="2222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8AA212EFBBC114ED4536B7028D895CA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43" y="1924086"/>
            <a:ext cx="3290315" cy="4055504"/>
          </a:xfrm>
          <a:prstGeom prst="rect">
            <a:avLst/>
          </a:prstGeom>
          <a:ln w="2222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50975" y="1892300"/>
            <a:ext cx="933313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楼梯应保持畅通无阻，切勿堆放杂物和易燃物品。牢记楼梯是发生火灾时重要的逃生通道。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每个家庭最好配备一个小型灭火器，免得发生火灾时束手无策。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Picture 2" descr="https://timgsa.baidu.com/timg?image&amp;quality=80&amp;size=b9999_10000&amp;sec=1547455469995&amp;di=8d48a8846e21f6b7af371666100e42b6&amp;imgtype=0&amp;src=http%3A%2F%2F5b0988e595225.cdn.sohucs.com%2Fimages%2F20181107%2Fb2dfbd1aaa2049d1b4240d43e36ef75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" y="3193998"/>
            <a:ext cx="3137143" cy="2352857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timgsa.baidu.com/timg?image&amp;quality=80&amp;size=b9999_10000&amp;sec=1547455568059&amp;di=dfcd7c52e6be4226d201654b4db6730a&amp;imgtype=0&amp;src=http%3A%2F%2Fs9.rr.itc.cn%2Fr%2FwapChange%2F20169_27_0%2Fa49j6i19071183086695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5548"/>
          <a:stretch>
            <a:fillRect/>
          </a:stretch>
        </p:blipFill>
        <p:spPr bwMode="auto">
          <a:xfrm>
            <a:off x="4527428" y="3203853"/>
            <a:ext cx="3137143" cy="2352449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timgsa.baidu.com/timg?image&amp;quality=80&amp;size=b9999_10000&amp;sec=1547455604104&amp;di=1dae3dac6309673d6acca36475f5cbe8&amp;imgtype=0&amp;src=http%3A%2F%2Fpt.fjsen.com%2Fxw%2Fimages%2Fattachement%2Fjpg%2Fsite2%2F20150702%2F00e04c35b02516ff41390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28" y="3203853"/>
            <a:ext cx="3136599" cy="2352449"/>
          </a:xfrm>
          <a:prstGeom prst="rect">
            <a:avLst/>
          </a:prstGeom>
          <a:ln w="47625">
            <a:gradFill>
              <a:gsLst>
                <a:gs pos="11000">
                  <a:schemeClr val="accent4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居家安全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61680" y="2000945"/>
            <a:ext cx="3795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cs typeface="Verdana" panose="020B0604030504040204" charset="0"/>
              </a:rPr>
              <a:t>发生火灾沉着应对 </a:t>
            </a:r>
            <a:endParaRPr lang="zh-CN" altLang="en-US" dirty="0">
              <a:cs typeface="Verdana" panose="020B060403050404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50975" y="2482355"/>
            <a:ext cx="9507311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、火灾袭来时要迅速逃生，不要贪恋财物。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、家庭成员平时就要了解掌握火灾逃生的基本办法，熟悉几条逃生路线。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、受到火势威胁时，要当机立断披上浸湿的衣物、被褥等向安全出口方向冲出，切不可乘坐电梯。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、穿过浓烟逃生时，要尽量使身体贴近地面，并用湿毛巾捂住口鼻。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、身上着火，千万不要奔跑，可就地打滚或用厚重衣物压火苗。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6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、室外着火，门已发烫时，千万不要开门，以防大火窜入室内。要用浸湿的被褥、衣物等堵塞窗缝，并泼水降温。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7" y="508000"/>
            <a:ext cx="3232266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4342" y="4241800"/>
            <a:ext cx="9463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spc="-30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Kozuka Gothic Pro H" panose="020B0800000000000000" charset="-128"/>
              </a:rPr>
              <a:t>爆竹燃放安全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59827" y="928090"/>
            <a:ext cx="18723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endParaRPr lang="zh-CN" altLang="en-US" sz="16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Kozuka Gothic Pro H" panose="020B0800000000000000" charset="-128"/>
              </a:rPr>
              <a:t>爆竹燃放安全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2200" y="2616856"/>
            <a:ext cx="5699578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lt"/>
              </a:rPr>
              <a:t>虽然燃放烟花爆竹增添了节日的欢乐气氛，但每年春节被烟花爆竹炸伤者为数不少。伤者大多数是小孩，轻者手与脸面被灼伤，重者手指被炸断或眼球被炸破。因燃放烟花爆竹不慎，引起的火灾事故也屡屡发生。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6"/>
          <a:stretch>
            <a:fillRect/>
          </a:stretch>
        </p:blipFill>
        <p:spPr>
          <a:xfrm>
            <a:off x="7072127" y="2103364"/>
            <a:ext cx="4338250" cy="33592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Kozuka Gothic Pro H" panose="020B0800000000000000" charset="-128"/>
              </a:rPr>
              <a:t>爆竹燃放安全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52163" y="1739257"/>
            <a:ext cx="5699578" cy="37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</a:defRPr>
            </a:lvl1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从指定商店购买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不要自己去做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阅读并遵守标签指示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在室外施放并准备一桶水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放烟花的人最好有眼部防护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不要把身体的任何部位暴露在烟花上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每次点一个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永远不要重新去点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哑” 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正确处理使用和未用过的烟火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在水中浸十分钟然后再扔进垃圾箱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由成人管看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永远不要把烟花交给小孩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14828" y="2839563"/>
            <a:ext cx="1824916" cy="1824910"/>
          </a:xfrm>
          <a:prstGeom prst="ellipse">
            <a:avLst/>
          </a:prstGeom>
          <a:solidFill>
            <a:srgbClr val="E21B16">
              <a:alpha val="15000"/>
            </a:srgbClr>
          </a:solidFill>
          <a:ln w="19050"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29460" y="2954195"/>
            <a:ext cx="1595652" cy="1595646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1834" y="3213409"/>
            <a:ext cx="1070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254000" dist="101600" dir="5400000" algn="ctr" rotWithShape="0">
                    <a:srgbClr val="000000">
                      <a:alpha val="15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注意</a:t>
            </a:r>
            <a:endParaRPr lang="en-US" altLang="zh-CN" sz="3200" dirty="0">
              <a:solidFill>
                <a:schemeClr val="bg1"/>
              </a:solidFill>
              <a:effectLst>
                <a:outerShdw blurRad="254000" dist="101600" dir="5400000" algn="ctr" rotWithShape="0">
                  <a:srgbClr val="000000">
                    <a:alpha val="15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254000" dist="101600" dir="5400000" algn="ctr" rotWithShape="0">
                    <a:srgbClr val="000000">
                      <a:alpha val="15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事项</a:t>
            </a:r>
            <a:endParaRPr lang="zh-CN" altLang="en-US" sz="3200" dirty="0">
              <a:solidFill>
                <a:schemeClr val="bg1"/>
              </a:solidFill>
              <a:effectLst>
                <a:outerShdw blurRad="254000" dist="101600" dir="5400000" algn="ctr" rotWithShape="0">
                  <a:srgbClr val="000000">
                    <a:alpha val="15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4" name="图片 13" descr="桌子上放着蓝色的卡通蛋糕&#10;&#10;低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26" y="2346956"/>
            <a:ext cx="2661981" cy="27082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出行防护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49609" y="2177028"/>
            <a:ext cx="2149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出行前准备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9825" y="3043996"/>
            <a:ext cx="6150400" cy="17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1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、出行前关注目的地的疫情风险等级，如目的地调整为中、高风险地区的情况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,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如非必要尽量避免前往。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2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、出行前要配备足够数量的口罩、免洗手消毒液等防护物品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;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charset="0"/>
              </a:rPr>
              <a:t>注意气候变化，备齐保暖衣物，防止着凉。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9825" y="2129151"/>
            <a:ext cx="2859774" cy="509542"/>
            <a:chOff x="1216927" y="-624959"/>
            <a:chExt cx="2859774" cy="509542"/>
          </a:xfrm>
        </p:grpSpPr>
        <p:grpSp>
          <p:nvGrpSpPr>
            <p:cNvPr id="15" name="组合 14"/>
            <p:cNvGrpSpPr/>
            <p:nvPr/>
          </p:nvGrpSpPr>
          <p:grpSpPr>
            <a:xfrm>
              <a:off x="1297876" y="-596285"/>
              <a:ext cx="2778825" cy="480868"/>
              <a:chOff x="1888793" y="3261512"/>
              <a:chExt cx="4263560" cy="737039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1888793" y="3261512"/>
                <a:ext cx="4263560" cy="737039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1978954" y="3327278"/>
                <a:ext cx="684116" cy="605506"/>
              </a:xfrm>
              <a:prstGeom prst="roundRect">
                <a:avLst>
                  <a:gd name="adj" fmla="val 50000"/>
                </a:avLst>
              </a:prstGeom>
              <a:solidFill>
                <a:srgbClr val="DA18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216927" y="-624959"/>
              <a:ext cx="725304" cy="475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0" name="图片 19" descr="41feb48a61437a317a2d08c25737db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4660" y="2041191"/>
            <a:ext cx="4035461" cy="302685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613" y="4314969"/>
            <a:ext cx="1994094" cy="19940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出行防护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49609" y="1973828"/>
            <a:ext cx="2149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出行期间防护</a:t>
            </a:r>
            <a:endParaRPr lang="zh-CN" altLang="en-US" dirty="0">
              <a:cs typeface="Verdana" panose="020B060403050404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9825" y="1925951"/>
            <a:ext cx="2859774" cy="509542"/>
            <a:chOff x="1216927" y="-624959"/>
            <a:chExt cx="2859774" cy="509542"/>
          </a:xfrm>
        </p:grpSpPr>
        <p:grpSp>
          <p:nvGrpSpPr>
            <p:cNvPr id="15" name="组合 14"/>
            <p:cNvGrpSpPr/>
            <p:nvPr/>
          </p:nvGrpSpPr>
          <p:grpSpPr>
            <a:xfrm>
              <a:off x="1297876" y="-596285"/>
              <a:ext cx="2778825" cy="480868"/>
              <a:chOff x="1888793" y="3261512"/>
              <a:chExt cx="4263560" cy="737039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1888793" y="3261512"/>
                <a:ext cx="4263560" cy="737039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1978954" y="3327278"/>
                <a:ext cx="684116" cy="605506"/>
              </a:xfrm>
              <a:prstGeom prst="roundRect">
                <a:avLst>
                  <a:gd name="adj" fmla="val 50000"/>
                </a:avLst>
              </a:prstGeom>
              <a:solidFill>
                <a:srgbClr val="DA18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216927" y="-624959"/>
              <a:ext cx="725304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439825" y="2625480"/>
            <a:ext cx="931707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1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、乘坐飞机、火车等交通工具时要遵守安全秩序和相关防疫管理要求，全程正确佩戴口罩，做好手卫生，并妥善保存票据以便查询。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2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、游玩过程中要有序排队，与他人保持安全距离，不聚集、不扎堆，避免人群拥挤。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3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、前往密闭或人流较多的场所时要佩戴口罩。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4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、出行的全过程中都要保持良好的卫生习惯，注意咳嗽礼仪，随时做好手卫生。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5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、住宿时应选择卫生条件良好的酒店、宾馆、民宿等，入住后及时开窗通风。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6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、出行期间出现发热、干咳等呼吸道症状应</a:t>
            </a:r>
            <a:r>
              <a:rPr lang="zh-CN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及时做好个人防护并前往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就近医疗机构就诊。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出行防护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49609" y="1973828"/>
            <a:ext cx="333272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乘坐火车注意事项</a:t>
            </a:r>
            <a:endParaRPr lang="zh-CN" altLang="en-US" dirty="0">
              <a:cs typeface="Verdana" panose="020B060403050404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9825" y="1925951"/>
            <a:ext cx="3538575" cy="509542"/>
            <a:chOff x="1216927" y="-624959"/>
            <a:chExt cx="3538575" cy="509542"/>
          </a:xfrm>
        </p:grpSpPr>
        <p:grpSp>
          <p:nvGrpSpPr>
            <p:cNvPr id="15" name="组合 14"/>
            <p:cNvGrpSpPr/>
            <p:nvPr/>
          </p:nvGrpSpPr>
          <p:grpSpPr>
            <a:xfrm>
              <a:off x="1297876" y="-596285"/>
              <a:ext cx="3457626" cy="480868"/>
              <a:chOff x="1888793" y="3261512"/>
              <a:chExt cx="5305047" cy="737039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1888793" y="3261512"/>
                <a:ext cx="5305047" cy="737039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1978954" y="3327278"/>
                <a:ext cx="684116" cy="605506"/>
              </a:xfrm>
              <a:prstGeom prst="roundRect">
                <a:avLst>
                  <a:gd name="adj" fmla="val 50000"/>
                </a:avLst>
              </a:prstGeom>
              <a:solidFill>
                <a:srgbClr val="DA18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216927" y="-624959"/>
              <a:ext cx="725304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三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520774" y="2627004"/>
            <a:ext cx="6085356" cy="2951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buClr>
                <a:srgbClr val="FF0000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獅尾B2宋朝-Bold" panose="02000A03000000000000" pitchFamily="2" charset="-122"/>
                <a:ea typeface="獅尾B2宋朝-Bold" panose="02000A03000000000000" pitchFamily="2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一是配合车站做好进出站测温工作。体温在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37.3℃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以上，应自觉接受地方防控部门的排查。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二是进站、乘车全程佩戴口罩，咳嗽、打喷嚏应注意遮挡。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三是在车站候车时，保持安全距离，尽量减少人员聚集。乘车中，对号就座，减少车上走动流动。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四是维护站车环境卫生，不随地吐痰，不乱扔废弃物，培养健康文明的生活方式，提高健康意识。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762360" y="2627004"/>
            <a:ext cx="3741320" cy="249397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个人防护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90004" y="1892300"/>
            <a:ext cx="6611991" cy="3806280"/>
            <a:chOff x="1555570" y="699762"/>
            <a:chExt cx="9080689" cy="4776397"/>
          </a:xfrm>
        </p:grpSpPr>
        <p:sp>
          <p:nvSpPr>
            <p:cNvPr id="22" name="矩形 21"/>
            <p:cNvSpPr/>
            <p:nvPr/>
          </p:nvSpPr>
          <p:spPr>
            <a:xfrm>
              <a:off x="2325352" y="1477433"/>
              <a:ext cx="7541297" cy="3450024"/>
            </a:xfrm>
            <a:prstGeom prst="rect">
              <a:avLst/>
            </a:prstGeom>
            <a:solidFill>
              <a:srgbClr val="DA18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screen"/>
            <a:srcRect l="8643" r="83866" b="16757"/>
            <a:stretch>
              <a:fillRect/>
            </a:stretch>
          </p:blipFill>
          <p:spPr>
            <a:xfrm>
              <a:off x="1555570" y="699762"/>
              <a:ext cx="770962" cy="477639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2630905" y="1700463"/>
              <a:ext cx="6930190" cy="2990927"/>
            </a:xfrm>
            <a:prstGeom prst="rect">
              <a:avLst/>
            </a:prstGeom>
            <a:solidFill>
              <a:srgbClr val="F9E6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screen"/>
            <a:srcRect l="8643" r="83866" b="16757"/>
            <a:stretch>
              <a:fillRect/>
            </a:stretch>
          </p:blipFill>
          <p:spPr>
            <a:xfrm flipH="1">
              <a:off x="9865297" y="699762"/>
              <a:ext cx="770962" cy="4776397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3047535" y="3001093"/>
            <a:ext cx="6096928" cy="144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戴口罩、常通风、勤洗手</a:t>
            </a:r>
            <a:endParaRPr lang="en-US" altLang="zh-CN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不扎堆、保清洁、保距离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screen"/>
          <a:srcRect l="6734" t="4944" b="4751"/>
          <a:stretch>
            <a:fillRect/>
          </a:stretch>
        </p:blipFill>
        <p:spPr>
          <a:xfrm>
            <a:off x="8640539" y="1272167"/>
            <a:ext cx="2009436" cy="4426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580929" y="1672067"/>
            <a:ext cx="1547956" cy="4246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050" y="634181"/>
            <a:ext cx="11137900" cy="5670754"/>
          </a:xfrm>
          <a:prstGeom prst="rect">
            <a:avLst/>
          </a:prstGeom>
          <a:solidFill>
            <a:srgbClr val="EFD0BF"/>
          </a:solidFill>
          <a:ln>
            <a:noFill/>
          </a:ln>
          <a:effectLst>
            <a:outerShdw blurRad="508000" dist="381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>
            <a:fillRect/>
          </a:stretch>
        </p:blipFill>
        <p:spPr>
          <a:xfrm>
            <a:off x="7853750" y="1"/>
            <a:ext cx="4338250" cy="18922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49" y="1981200"/>
            <a:ext cx="2988451" cy="44830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9638" y="910196"/>
            <a:ext cx="333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个人防护</a:t>
            </a:r>
            <a:endParaRPr lang="zh-CN" alt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46644" y="2423199"/>
            <a:ext cx="6229350" cy="2957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1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）内：手掌相对揉搓；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2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）外：手心揉搓手背；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3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）夹：掌心相对，手指交叉揉搓；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4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）弓：弓起手指，双手互握，揉搓骨头突出部位；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5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）大：一只手握住另一只手的拇指转动揉搓；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6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）立：五指并拢，将指尖立于另一掌心处，旋转揉搓；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Verdana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7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Verdana" panose="020B0604030504040204" charset="0"/>
              </a:rPr>
              <a:t>）腕：一只手握住另一只手的腕部，并旋转揉搓。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21500" y="1477645"/>
            <a:ext cx="4301225" cy="43012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469569" y="1789372"/>
            <a:ext cx="398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胡晓波男神体2.0" panose="02010600030101010101" pitchFamily="50" charset="0"/>
              </a:defRPr>
            </a:lvl1pPr>
          </a:lstStyle>
          <a:p>
            <a:r>
              <a:rPr lang="zh-CN" altLang="en-US" dirty="0">
                <a:cs typeface="Verdana" panose="020B0604030504040204" charset="0"/>
              </a:rPr>
              <a:t>七步洗手法的口诀和要领</a:t>
            </a:r>
            <a:endParaRPr lang="zh-CN" altLang="en-US" dirty="0">
              <a:cs typeface="Verdana" panose="020B060403050404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/>
          <a:stretch>
            <a:fillRect/>
          </a:stretch>
        </p:blipFill>
        <p:spPr>
          <a:xfrm>
            <a:off x="527048" y="-217715"/>
            <a:ext cx="934632" cy="23238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7"/>
  <p:tag name="RESOURCELIBID_ANIM" val="449"/>
</p:tagLst>
</file>

<file path=ppt/tags/tag2.xml><?xml version="1.0" encoding="utf-8"?>
<p:tagLst xmlns:p="http://schemas.openxmlformats.org/presentationml/2006/main">
  <p:tag name="PA" val="v5.2.7"/>
  <p:tag name="RESOURCELIBID_ANIM" val="45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5200</Words>
  <Application>WPS 演示</Application>
  <PresentationFormat>自定义</PresentationFormat>
  <Paragraphs>433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83" baseType="lpstr">
      <vt:lpstr>Arial</vt:lpstr>
      <vt:lpstr>宋体</vt:lpstr>
      <vt:lpstr>Wingdings</vt:lpstr>
      <vt:lpstr>华文新魏</vt:lpstr>
      <vt:lpstr>微软雅黑</vt:lpstr>
      <vt:lpstr>华文隶书</vt:lpstr>
      <vt:lpstr>华文中宋</vt:lpstr>
      <vt:lpstr>Source Han Sans K Bold</vt:lpstr>
      <vt:lpstr>站酷快乐体2016修订版</vt:lpstr>
      <vt:lpstr>胡晓波男神体2.0</vt:lpstr>
      <vt:lpstr>獅尾B2宋朝-Black</vt:lpstr>
      <vt:lpstr>獅尾B2宋朝-Bold</vt:lpstr>
      <vt:lpstr>Arial Unicode MS</vt:lpstr>
      <vt:lpstr>等线 Light</vt:lpstr>
      <vt:lpstr>等线</vt:lpstr>
      <vt:lpstr>Calibri</vt:lpstr>
      <vt:lpstr>仿宋_GB2312</vt:lpstr>
      <vt:lpstr>仿宋</vt:lpstr>
      <vt:lpstr>Verdana</vt:lpstr>
      <vt:lpstr>Arial</vt:lpstr>
      <vt:lpstr>思源黑体 Normal</vt:lpstr>
      <vt:lpstr>黑体</vt:lpstr>
      <vt:lpstr>Kozuka Gothic Pro H</vt:lpstr>
      <vt:lpstr>Source Han Sans K Bold</vt:lpstr>
      <vt:lpstr>Wingdings</vt:lpstr>
      <vt:lpstr>仿宋_GB2312</vt:lpstr>
      <vt:lpstr>华文中宋</vt:lpstr>
      <vt:lpstr>华文新魏</vt:lpstr>
      <vt:lpstr>华文隶书</vt:lpstr>
      <vt:lpstr>思源黑体 Normal</vt:lpstr>
      <vt:lpstr>獅尾B2宋朝-Black</vt:lpstr>
      <vt:lpstr>獅尾B2宋朝-Bold</vt:lpstr>
      <vt:lpstr>站酷快乐体2016修订版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春节节前安全培训</dc:title>
  <dc:creator/>
  <cp:lastModifiedBy>WPS_195362536</cp:lastModifiedBy>
  <cp:revision>53</cp:revision>
  <dcterms:created xsi:type="dcterms:W3CDTF">2021-01-20T03:10:00Z</dcterms:created>
  <dcterms:modified xsi:type="dcterms:W3CDTF">2022-01-12T07:14:12Z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2082CB6CF0584DDB90AAF3CFF1146008</vt:lpwstr>
  </property>
  <property fmtid="{D5CDD505-2E9C-101B-9397-08002B2CF9AE}" pid="3" name="KSOProductBuildVer">
    <vt:lpwstr>2052-11.1.0.11194</vt:lpwstr>
  </property>
</Properties>
</file>